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8" r:id="rId5"/>
    <p:sldId id="267" r:id="rId6"/>
    <p:sldId id="269" r:id="rId7"/>
    <p:sldId id="270" r:id="rId8"/>
    <p:sldId id="271" r:id="rId9"/>
    <p:sldId id="260" r:id="rId10"/>
    <p:sldId id="272" r:id="rId11"/>
    <p:sldId id="273" r:id="rId12"/>
    <p:sldId id="274" r:id="rId13"/>
    <p:sldId id="261" r:id="rId14"/>
    <p:sldId id="262" r:id="rId15"/>
    <p:sldId id="264" r:id="rId16"/>
    <p:sldId id="263" r:id="rId17"/>
    <p:sldId id="265" r:id="rId18"/>
    <p:sldId id="266"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12/28/2023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sz="4800" b="1" dirty="0">
                <a:effectLst>
                  <a:outerShdw blurRad="38100" dist="38100" dir="2700000" algn="tl">
                    <a:srgbClr val="000000">
                      <a:alpha val="43137"/>
                    </a:srgbClr>
                  </a:outerShdw>
                </a:effectLst>
              </a:rPr>
              <a:t>«Профессиональное самоопределение как средство социализации и адаптации учащихся в современных условиях»</a:t>
            </a:r>
            <a:endParaRPr lang="en-US"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ru-RU" b="1" dirty="0"/>
              <a:t> </a:t>
            </a:r>
            <a:r>
              <a:rPr lang="ru-RU" dirty="0"/>
              <a:t>Если есть в жизни человека что-то судьбоносное, так это выбор профессии. </a:t>
            </a:r>
            <a:endParaRPr lang="en-US" dirty="0"/>
          </a:p>
          <a:p>
            <a:r>
              <a:rPr lang="ru-RU" dirty="0"/>
              <a:t>Н. Чернышевский</a:t>
            </a:r>
            <a:endParaRPr lang="en-US" dirty="0"/>
          </a:p>
          <a:p>
            <a:endParaRPr lang="en-US" dirty="0"/>
          </a:p>
        </p:txBody>
      </p:sp>
    </p:spTree>
    <p:extLst>
      <p:ext uri="{BB962C8B-B14F-4D97-AF65-F5344CB8AC3E}">
        <p14:creationId xmlns:p14="http://schemas.microsoft.com/office/powerpoint/2010/main" val="134387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14300"/>
            <a:ext cx="8596668" cy="1320800"/>
          </a:xfrm>
        </p:spPr>
        <p:txBody>
          <a:bodyPr>
            <a:noAutofit/>
          </a:bodyPr>
          <a:lstStyle/>
          <a:p>
            <a:r>
              <a:rPr lang="ru-RU" sz="4800" b="1" dirty="0">
                <a:effectLst>
                  <a:outerShdw blurRad="38100" dist="38100" dir="2700000" algn="tl">
                    <a:srgbClr val="000000">
                      <a:alpha val="43137"/>
                    </a:srgbClr>
                  </a:outerShdw>
                </a:effectLst>
              </a:rPr>
              <a:t>Профессиональное просвещение</a:t>
            </a:r>
            <a:endParaRPr lang="en-US"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552575"/>
            <a:ext cx="8780991" cy="4488788"/>
          </a:xfrm>
        </p:spPr>
        <p:txBody>
          <a:bodyPr>
            <a:noAutofit/>
          </a:bodyPr>
          <a:lstStyle/>
          <a:p>
            <a:pPr algn="just"/>
            <a:r>
              <a:rPr lang="ru-RU" sz="2400" dirty="0"/>
              <a:t>научно организованное информирование о содержании трудовой деятельности, путях приобретения профессий, потребностях рынка труда, а также требованиях профессий к индивидуально-психологическим особенностям личности. Профессиональное просвещение предоставляет информацию о социально - экономических и психофизиологических условиях правильного выбора профессии. Источником информации о профессиях являются СМИ и различная справочная литература: справочники с описанием профессий (специальностей), их особенностей, справочники для поступающих в различные учебные заведения, а также сведения о перспективных тенденциях </a:t>
            </a:r>
            <a:r>
              <a:rPr lang="ru-RU" sz="2400" dirty="0" smtClean="0"/>
              <a:t>занятости</a:t>
            </a:r>
            <a:endParaRPr lang="en-US" sz="6000" dirty="0"/>
          </a:p>
        </p:txBody>
      </p:sp>
    </p:spTree>
    <p:extLst>
      <p:ext uri="{BB962C8B-B14F-4D97-AF65-F5344CB8AC3E}">
        <p14:creationId xmlns:p14="http://schemas.microsoft.com/office/powerpoint/2010/main" val="45283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14300"/>
            <a:ext cx="8596668" cy="962025"/>
          </a:xfrm>
        </p:spPr>
        <p:txBody>
          <a:bodyPr>
            <a:noAutofit/>
          </a:bodyPr>
          <a:lstStyle/>
          <a:p>
            <a:r>
              <a:rPr lang="ru-RU" sz="4800" b="1" dirty="0">
                <a:effectLst>
                  <a:outerShdw blurRad="38100" dist="38100" dir="2700000" algn="tl">
                    <a:srgbClr val="000000">
                      <a:alpha val="43137"/>
                    </a:srgbClr>
                  </a:outerShdw>
                </a:effectLst>
              </a:rPr>
              <a:t>Профессиография </a:t>
            </a:r>
            <a:endParaRPr lang="en-US" sz="13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157287"/>
            <a:ext cx="8780991" cy="1543050"/>
          </a:xfrm>
        </p:spPr>
        <p:txBody>
          <a:bodyPr>
            <a:noAutofit/>
          </a:bodyPr>
          <a:lstStyle/>
          <a:p>
            <a:pPr algn="just"/>
            <a:r>
              <a:rPr lang="ru-RU" sz="2000" dirty="0"/>
              <a:t>одно из направлений профориентации. Это описание профессий (специальностей), включающее их требования к психофизиологическим качествам человека. </a:t>
            </a:r>
            <a:endParaRPr lang="en-US" sz="6600" dirty="0"/>
          </a:p>
        </p:txBody>
      </p:sp>
      <p:sp>
        <p:nvSpPr>
          <p:cNvPr id="4" name="Title 1"/>
          <p:cNvSpPr txBox="1">
            <a:spLocks/>
          </p:cNvSpPr>
          <p:nvPr/>
        </p:nvSpPr>
        <p:spPr>
          <a:xfrm>
            <a:off x="677333" y="2781300"/>
            <a:ext cx="85966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b="1" dirty="0" smtClean="0">
                <a:effectLst>
                  <a:outerShdw blurRad="38100" dist="38100" dir="2700000" algn="tl">
                    <a:srgbClr val="000000">
                      <a:alpha val="43137"/>
                    </a:srgbClr>
                  </a:outerShdw>
                </a:effectLst>
              </a:rPr>
              <a:t>Проф</a:t>
            </a:r>
            <a:r>
              <a:rPr lang="ru-BY" sz="4800" b="1" dirty="0" smtClean="0">
                <a:effectLst>
                  <a:outerShdw blurRad="38100" dist="38100" dir="2700000" algn="tl">
                    <a:srgbClr val="000000">
                      <a:alpha val="43137"/>
                    </a:srgbClr>
                  </a:outerShdw>
                </a:effectLst>
              </a:rPr>
              <a:t>диагностика</a:t>
            </a:r>
            <a:r>
              <a:rPr lang="ru-RU" sz="4800" b="1" dirty="0" smtClean="0">
                <a:effectLst>
                  <a:outerShdw blurRad="38100" dist="38100" dir="2700000" algn="tl">
                    <a:srgbClr val="000000">
                      <a:alpha val="43137"/>
                    </a:srgbClr>
                  </a:outerShdw>
                </a:effectLst>
              </a:rPr>
              <a:t> </a:t>
            </a:r>
            <a:endParaRPr lang="en-US" sz="13800" b="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585171" y="3886200"/>
            <a:ext cx="8780991" cy="15430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a:t>неотъемлемый компонент в системе профориентации, который охватывает все ступени школьного обучения. Диагностическая работа выстраивается таким образом, чтобы максимально выявлять потребности, интересы и склонности каждого ребенка на каждом возрастном этапе.</a:t>
            </a:r>
            <a:endParaRPr lang="en-US" sz="2000" dirty="0"/>
          </a:p>
        </p:txBody>
      </p:sp>
    </p:spTree>
    <p:extLst>
      <p:ext uri="{BB962C8B-B14F-4D97-AF65-F5344CB8AC3E}">
        <p14:creationId xmlns:p14="http://schemas.microsoft.com/office/powerpoint/2010/main" val="124184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71" y="3349625"/>
            <a:ext cx="8596668" cy="1320800"/>
          </a:xfrm>
        </p:spPr>
        <p:txBody>
          <a:bodyPr>
            <a:noAutofit/>
          </a:bodyPr>
          <a:lstStyle/>
          <a:p>
            <a:r>
              <a:rPr lang="ru-RU" sz="4400" b="1" dirty="0">
                <a:effectLst>
                  <a:outerShdw blurRad="38100" dist="38100" dir="2700000" algn="tl">
                    <a:srgbClr val="000000">
                      <a:alpha val="43137"/>
                    </a:srgbClr>
                  </a:outerShdw>
                </a:effectLst>
              </a:rPr>
              <a:t>Профессиональная адаптация </a:t>
            </a:r>
            <a:endParaRPr lang="en-US" sz="199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5171" y="1085850"/>
            <a:ext cx="8780991" cy="2562225"/>
          </a:xfrm>
        </p:spPr>
        <p:txBody>
          <a:bodyPr>
            <a:noAutofit/>
          </a:bodyPr>
          <a:lstStyle/>
          <a:p>
            <a:pPr algn="just"/>
            <a:r>
              <a:rPr lang="ru-RU" sz="2000" dirty="0"/>
              <a:t>часть системы профессиональной ориентации, регулятор профессионального самоопределения личности. Это непосредственная помощь учащемуся в выборе конкретной профессии на основе изучения личности, ее возможностей и сопоставления полученной информации с требованиями профессии, что обеспечивает максимальный учет объективных и субъективных условий профессионального выбора</a:t>
            </a:r>
            <a:endParaRPr lang="en-US" sz="6600" dirty="0"/>
          </a:p>
        </p:txBody>
      </p:sp>
      <p:sp>
        <p:nvSpPr>
          <p:cNvPr id="4" name="Title 1"/>
          <p:cNvSpPr txBox="1">
            <a:spLocks/>
          </p:cNvSpPr>
          <p:nvPr/>
        </p:nvSpPr>
        <p:spPr>
          <a:xfrm>
            <a:off x="829733" y="266700"/>
            <a:ext cx="85966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b="1" smtClean="0">
                <a:effectLst>
                  <a:outerShdw blurRad="38100" dist="38100" dir="2700000" algn="tl">
                    <a:srgbClr val="000000">
                      <a:alpha val="43137"/>
                    </a:srgbClr>
                  </a:outerShdw>
                </a:effectLst>
              </a:rPr>
              <a:t>Профконсультация</a:t>
            </a:r>
            <a:endParaRPr lang="en-US" sz="13800" dirty="0">
              <a:effectLst>
                <a:outerShdw blurRad="38100" dist="38100" dir="2700000" algn="tl">
                  <a:srgbClr val="000000">
                    <a:alpha val="43137"/>
                  </a:srgbClr>
                </a:outerShdw>
              </a:effectLst>
            </a:endParaRPr>
          </a:p>
        </p:txBody>
      </p:sp>
      <p:sp>
        <p:nvSpPr>
          <p:cNvPr id="5" name="Content Placeholder 2"/>
          <p:cNvSpPr txBox="1">
            <a:spLocks/>
          </p:cNvSpPr>
          <p:nvPr/>
        </p:nvSpPr>
        <p:spPr>
          <a:xfrm>
            <a:off x="645410" y="4295775"/>
            <a:ext cx="8780991" cy="25622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RU" sz="2000" dirty="0"/>
              <a:t>активный процесс приспособления личности к производству, условиям рынка труда, особенностям конкретной деятельности, новому социальному окружению, трудовому или учебному коллективу. Адекватная самооценка личности своей профессиональной пригодности может рассматриваться как один из факторов ее успешной адаптации. Успешность адаптации является критерием правильного, обоснованного выбора профессии</a:t>
            </a:r>
            <a:endParaRPr lang="en-US" sz="7200" dirty="0"/>
          </a:p>
        </p:txBody>
      </p:sp>
    </p:spTree>
    <p:extLst>
      <p:ext uri="{BB962C8B-B14F-4D97-AF65-F5344CB8AC3E}">
        <p14:creationId xmlns:p14="http://schemas.microsoft.com/office/powerpoint/2010/main" val="136304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112" y="106261"/>
            <a:ext cx="8596668" cy="1320800"/>
          </a:xfrm>
        </p:spPr>
        <p:txBody>
          <a:bodyPr/>
          <a:lstStyle/>
          <a:p>
            <a:r>
              <a:rPr lang="ru-RU" b="1" dirty="0" smtClean="0">
                <a:effectLst>
                  <a:outerShdw blurRad="38100" dist="38100" dir="2700000" algn="tl">
                    <a:srgbClr val="000000">
                      <a:alpha val="43137"/>
                    </a:srgbClr>
                  </a:outerShdw>
                </a:effectLst>
              </a:rPr>
              <a:t>Классные часы </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srcRect l="150" t="37228" r="-150" b="23974"/>
          <a:stretch/>
        </p:blipFill>
        <p:spPr>
          <a:xfrm>
            <a:off x="1432343" y="1321276"/>
            <a:ext cx="4768889" cy="2466974"/>
          </a:xfrm>
          <a:prstGeom prst="rect">
            <a:avLst/>
          </a:prstGeom>
        </p:spPr>
      </p:pic>
      <p:pic>
        <p:nvPicPr>
          <p:cNvPr id="4" name="Picture 3"/>
          <p:cNvPicPr>
            <a:picLocks noChangeAspect="1"/>
          </p:cNvPicPr>
          <p:nvPr/>
        </p:nvPicPr>
        <p:blipFill>
          <a:blip r:embed="rId3"/>
          <a:stretch>
            <a:fillRect/>
          </a:stretch>
        </p:blipFill>
        <p:spPr>
          <a:xfrm>
            <a:off x="6939463" y="1321276"/>
            <a:ext cx="1877366" cy="2503155"/>
          </a:xfrm>
          <a:prstGeom prst="rect">
            <a:avLst/>
          </a:prstGeom>
        </p:spPr>
      </p:pic>
      <p:sp>
        <p:nvSpPr>
          <p:cNvPr id="6" name="Content Placeholder 2"/>
          <p:cNvSpPr txBox="1">
            <a:spLocks/>
          </p:cNvSpPr>
          <p:nvPr/>
        </p:nvSpPr>
        <p:spPr>
          <a:xfrm>
            <a:off x="509789" y="766661"/>
            <a:ext cx="8780991" cy="256222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be-BY" sz="2000" dirty="0" smtClean="0"/>
              <a:t>Час об</a:t>
            </a:r>
            <a:r>
              <a:rPr lang="ru-BY" sz="2000" dirty="0" smtClean="0"/>
              <a:t>щения “Я в мире профессий”, 8 класс</a:t>
            </a:r>
            <a:endParaRPr lang="en-US" sz="6600" dirty="0"/>
          </a:p>
        </p:txBody>
      </p:sp>
      <p:sp>
        <p:nvSpPr>
          <p:cNvPr id="7" name="Content Placeholder 2"/>
          <p:cNvSpPr txBox="1">
            <a:spLocks/>
          </p:cNvSpPr>
          <p:nvPr/>
        </p:nvSpPr>
        <p:spPr>
          <a:xfrm>
            <a:off x="509789" y="3824431"/>
            <a:ext cx="8780991" cy="256222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BY" sz="2000" dirty="0" smtClean="0"/>
              <a:t>П</a:t>
            </a:r>
            <a:r>
              <a:rPr lang="ru-RU" sz="2000" dirty="0" smtClean="0"/>
              <a:t>рактикум </a:t>
            </a:r>
            <a:r>
              <a:rPr lang="ru-RU" sz="2000" dirty="0"/>
              <a:t>"С уважением к </a:t>
            </a:r>
            <a:r>
              <a:rPr lang="ru-RU" sz="2000" dirty="0" smtClean="0"/>
              <a:t>энергосбережению“</a:t>
            </a:r>
            <a:r>
              <a:rPr lang="ru-BY" sz="2000" dirty="0" smtClean="0"/>
              <a:t>, 4 класс</a:t>
            </a:r>
            <a:endParaRPr lang="en-US" sz="6600" dirty="0"/>
          </a:p>
        </p:txBody>
      </p:sp>
      <p:pic>
        <p:nvPicPr>
          <p:cNvPr id="8" name="Picture 7"/>
          <p:cNvPicPr>
            <a:picLocks noChangeAspect="1"/>
          </p:cNvPicPr>
          <p:nvPr/>
        </p:nvPicPr>
        <p:blipFill>
          <a:blip r:embed="rId4"/>
          <a:stretch>
            <a:fillRect/>
          </a:stretch>
        </p:blipFill>
        <p:spPr>
          <a:xfrm>
            <a:off x="4101183" y="4198750"/>
            <a:ext cx="3406964" cy="2557353"/>
          </a:xfrm>
          <a:prstGeom prst="rect">
            <a:avLst/>
          </a:prstGeom>
        </p:spPr>
      </p:pic>
      <p:pic>
        <p:nvPicPr>
          <p:cNvPr id="9" name="Picture 8"/>
          <p:cNvPicPr>
            <a:picLocks noChangeAspect="1"/>
          </p:cNvPicPr>
          <p:nvPr/>
        </p:nvPicPr>
        <p:blipFill>
          <a:blip r:embed="rId5"/>
          <a:stretch>
            <a:fillRect/>
          </a:stretch>
        </p:blipFill>
        <p:spPr>
          <a:xfrm>
            <a:off x="1432343" y="4198750"/>
            <a:ext cx="1906476" cy="2538264"/>
          </a:xfrm>
          <a:prstGeom prst="rect">
            <a:avLst/>
          </a:prstGeom>
        </p:spPr>
      </p:pic>
    </p:spTree>
    <p:extLst>
      <p:ext uri="{BB962C8B-B14F-4D97-AF65-F5344CB8AC3E}">
        <p14:creationId xmlns:p14="http://schemas.microsoft.com/office/powerpoint/2010/main" val="144967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Дни открытых дверей</a:t>
            </a:r>
            <a:endParaRPr lang="en-US" dirty="0"/>
          </a:p>
        </p:txBody>
      </p:sp>
      <p:pic>
        <p:nvPicPr>
          <p:cNvPr id="1026" name="Picture 2" descr="День открытых дверей в РОВД г.Волковы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68" y="1354319"/>
            <a:ext cx="3273881" cy="2455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2schoolvolk.by/assets/images/news/2023-2024/02/viber_image_2023-10-20_10-22-09-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354319"/>
            <a:ext cx="3273881" cy="2455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5668" y="3981471"/>
            <a:ext cx="3273881" cy="2455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7333" y="3981471"/>
            <a:ext cx="3273881" cy="24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0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Производственные экскурсии</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334" y="1447996"/>
            <a:ext cx="3271155" cy="2455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9279" y="1449018"/>
            <a:ext cx="3271155" cy="245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29278" y="4151671"/>
            <a:ext cx="3271154" cy="2453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2604"/>
          <a:stretch/>
        </p:blipFill>
        <p:spPr bwMode="auto">
          <a:xfrm>
            <a:off x="1551964" y="4142203"/>
            <a:ext cx="2396526" cy="246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7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Ярмарка вакансий</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334" y="1849268"/>
            <a:ext cx="3954683" cy="29660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9337" y="1849268"/>
            <a:ext cx="3962905" cy="29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5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Встречи с представителями предприятий, организаций, учреждений</a:t>
            </a:r>
            <a:endParaRPr lang="en-US" dirty="0"/>
          </a:p>
        </p:txBody>
      </p:sp>
      <p:pic>
        <p:nvPicPr>
          <p:cNvPr id="2050" name="Picture 2" descr="Профориентация с первых у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829" y="1930400"/>
            <a:ext cx="3023445" cy="2267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стреча с  представителем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769" y="1930400"/>
            <a:ext cx="3015462" cy="2261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7829" y="4384991"/>
            <a:ext cx="3023444" cy="2267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21769" y="4379005"/>
            <a:ext cx="3023444" cy="22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0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Мероприятия военно – патриотической и профориентационной направленности</a:t>
            </a:r>
            <a:endParaRPr lang="en-US" dirty="0"/>
          </a:p>
        </p:txBody>
      </p:sp>
      <p:pic>
        <p:nvPicPr>
          <p:cNvPr id="3" name="Picture 2" descr="День открытых дверей в РОВД г.Волковы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71" y="1687118"/>
            <a:ext cx="3273881" cy="2455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9896" y="1687118"/>
            <a:ext cx="3273881" cy="2455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1171" y="4318700"/>
            <a:ext cx="3273881" cy="2455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56689" y="4318700"/>
            <a:ext cx="3260295" cy="24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4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4650"/>
            <a:ext cx="8596668" cy="1320800"/>
          </a:xfrm>
        </p:spPr>
        <p:txBody>
          <a:bodyPr>
            <a:normAutofit fontScale="90000"/>
          </a:bodyPr>
          <a:lstStyle/>
          <a:p>
            <a:r>
              <a:rPr lang="ru-RU" b="1" dirty="0">
                <a:effectLst>
                  <a:outerShdw blurRad="38100" dist="38100" dir="2700000" algn="tl">
                    <a:srgbClr val="000000">
                      <a:alpha val="43137"/>
                    </a:srgbClr>
                  </a:outerShdw>
                </a:effectLst>
              </a:rPr>
              <a:t>Проект решения педагогического совета от 28.12.2023</a:t>
            </a:r>
            <a:r>
              <a:rPr lang="en-US" dirty="0"/>
              <a:t/>
            </a:r>
            <a:br>
              <a:rPr lang="en-US" dirty="0"/>
            </a:br>
            <a:endParaRPr lang="en-US" dirty="0"/>
          </a:p>
        </p:txBody>
      </p:sp>
      <p:sp>
        <p:nvSpPr>
          <p:cNvPr id="3" name="Content Placeholder 2"/>
          <p:cNvSpPr>
            <a:spLocks noGrp="1"/>
          </p:cNvSpPr>
          <p:nvPr>
            <p:ph idx="1"/>
          </p:nvPr>
        </p:nvSpPr>
        <p:spPr>
          <a:xfrm>
            <a:off x="677334" y="1510019"/>
            <a:ext cx="8596668" cy="4531344"/>
          </a:xfrm>
        </p:spPr>
        <p:txBody>
          <a:bodyPr>
            <a:normAutofit fontScale="92500" lnSpcReduction="20000"/>
          </a:bodyPr>
          <a:lstStyle/>
          <a:p>
            <a:pPr lvl="0"/>
            <a:r>
              <a:rPr lang="ru-RU" dirty="0"/>
              <a:t>Информацию о выполнении решения заседания педагогического совета от 27.12.2022 года принять к сведению.</a:t>
            </a:r>
            <a:endParaRPr lang="en-US" dirty="0"/>
          </a:p>
          <a:p>
            <a:pPr lvl="0"/>
            <a:r>
              <a:rPr lang="ru-RU" dirty="0"/>
              <a:t>Снять с контроля решение педагогического совета от 27.12.2022 по теме «О работе педагогического коллектива по формированию гражданской, правовой, идеологической культуры учащихся как средство профилактики правонарушений» </a:t>
            </a:r>
            <a:endParaRPr lang="en-US" dirty="0"/>
          </a:p>
          <a:p>
            <a:pPr lvl="0"/>
            <a:r>
              <a:rPr lang="ru-RU" dirty="0"/>
              <a:t>Организовать выполнение решения педагогического совета по теме «Профессиональное самоопределение как средство социализации и адаптации учащихся в современных условиях» от 28.12.2023.</a:t>
            </a:r>
            <a:endParaRPr lang="en-US" dirty="0"/>
          </a:p>
          <a:p>
            <a:pPr lvl="0"/>
            <a:r>
              <a:rPr lang="ru-RU" dirty="0"/>
              <a:t> Признать работу педагогического коллектива по реализации профориентационной деятельности удовлетворительной.</a:t>
            </a:r>
            <a:endParaRPr lang="en-US" dirty="0"/>
          </a:p>
          <a:p>
            <a:pPr lvl="0"/>
            <a:r>
              <a:rPr lang="ru-RU" dirty="0"/>
              <a:t>Заместителю директора по воспитательной работе:</a:t>
            </a:r>
            <a:endParaRPr lang="en-US" dirty="0"/>
          </a:p>
          <a:p>
            <a:r>
              <a:rPr lang="ru-RU" dirty="0"/>
              <a:t>5.1. создать банк профориентационных технологий и методических разработок для работы с родителями и обучающимися с учетом возрастных особенностей </a:t>
            </a:r>
            <a:endParaRPr lang="en-US" dirty="0"/>
          </a:p>
          <a:p>
            <a:pPr marL="0" indent="0">
              <a:buNone/>
            </a:pPr>
            <a:r>
              <a:rPr lang="ru-RU" dirty="0"/>
              <a:t>							3 четверть 2023/2024 учебного 								</a:t>
            </a:r>
            <a:r>
              <a:rPr lang="ru-BY" dirty="0" smtClean="0"/>
              <a:t>				</a:t>
            </a:r>
            <a:r>
              <a:rPr lang="ru-RU" dirty="0" smtClean="0"/>
              <a:t>года</a:t>
            </a:r>
            <a:endParaRPr lang="en-US" dirty="0"/>
          </a:p>
          <a:p>
            <a:endParaRPr lang="en-US" dirty="0"/>
          </a:p>
        </p:txBody>
      </p:sp>
    </p:spTree>
    <p:extLst>
      <p:ext uri="{BB962C8B-B14F-4D97-AF65-F5344CB8AC3E}">
        <p14:creationId xmlns:p14="http://schemas.microsoft.com/office/powerpoint/2010/main" val="31182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495300"/>
            <a:ext cx="8596668" cy="1320800"/>
          </a:xfrm>
        </p:spPr>
        <p:txBody>
          <a:bodyPr>
            <a:normAutofit/>
          </a:bodyPr>
          <a:lstStyle/>
          <a:p>
            <a:r>
              <a:rPr lang="be-BY" sz="4800" b="1" dirty="0" smtClean="0">
                <a:effectLst>
                  <a:outerShdw blurRad="38100" dist="38100" dir="2700000" algn="tl">
                    <a:srgbClr val="000000">
                      <a:alpha val="43137"/>
                    </a:srgbClr>
                  </a:outerShdw>
                </a:effectLst>
              </a:rPr>
              <a:t>Цел</a:t>
            </a:r>
            <a:r>
              <a:rPr lang="ru-BY" sz="4800" b="1" dirty="0" smtClean="0">
                <a:effectLst>
                  <a:outerShdw blurRad="38100" dist="38100" dir="2700000" algn="tl">
                    <a:srgbClr val="000000">
                      <a:alpha val="43137"/>
                    </a:srgbClr>
                  </a:outerShdw>
                </a:effectLst>
              </a:rPr>
              <a:t>и и задачи</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77334" y="1543050"/>
            <a:ext cx="4184035" cy="4498311"/>
          </a:xfrm>
        </p:spPr>
        <p:txBody>
          <a:bodyPr>
            <a:normAutofit/>
          </a:bodyPr>
          <a:lstStyle/>
          <a:p>
            <a:r>
              <a:rPr lang="ru-RU" b="1" dirty="0"/>
              <a:t>Цель</a:t>
            </a:r>
            <a:r>
              <a:rPr lang="ru-RU" b="1" dirty="0" smtClean="0"/>
              <a:t>:</a:t>
            </a:r>
            <a:r>
              <a:rPr lang="ru-RU" dirty="0" smtClean="0"/>
              <a:t> </a:t>
            </a:r>
            <a:r>
              <a:rPr lang="ru-RU" dirty="0"/>
              <a:t>поиск наиболее оптимальных путей совершенствования системы работы по профессиональному самоопределению, оказание профориентационной поддержки и формирование профессионального самоопределения у учащихся</a:t>
            </a:r>
            <a:endParaRPr lang="en-US" dirty="0"/>
          </a:p>
          <a:p>
            <a:endParaRPr lang="en-US" dirty="0"/>
          </a:p>
        </p:txBody>
      </p:sp>
      <p:sp>
        <p:nvSpPr>
          <p:cNvPr id="4" name="Content Placeholder 3"/>
          <p:cNvSpPr>
            <a:spLocks noGrp="1"/>
          </p:cNvSpPr>
          <p:nvPr>
            <p:ph sz="half" idx="2"/>
          </p:nvPr>
        </p:nvSpPr>
        <p:spPr>
          <a:xfrm>
            <a:off x="5089970" y="1543051"/>
            <a:ext cx="4184034" cy="4498312"/>
          </a:xfrm>
        </p:spPr>
        <p:txBody>
          <a:bodyPr>
            <a:normAutofit/>
          </a:bodyPr>
          <a:lstStyle/>
          <a:p>
            <a:r>
              <a:rPr lang="ru-RU" b="1" dirty="0"/>
              <a:t>Задачи: </a:t>
            </a:r>
            <a:br>
              <a:rPr lang="ru-RU" b="1" dirty="0"/>
            </a:br>
            <a:r>
              <a:rPr lang="ru-RU" dirty="0"/>
              <a:t>1.</a:t>
            </a:r>
            <a:r>
              <a:rPr lang="ru-RU" b="1" dirty="0"/>
              <a:t> </a:t>
            </a:r>
            <a:r>
              <a:rPr lang="ru-RU" dirty="0"/>
              <a:t>Выявить проблемы в системе работы по профессиональной ориентации;</a:t>
            </a:r>
            <a:endParaRPr lang="en-US" dirty="0"/>
          </a:p>
          <a:p>
            <a:r>
              <a:rPr lang="ru-RU" dirty="0"/>
              <a:t>2. Сформировать системное представление о профориентационной работе;</a:t>
            </a:r>
            <a:endParaRPr lang="en-US" dirty="0"/>
          </a:p>
          <a:p>
            <a:r>
              <a:rPr lang="ru-RU" dirty="0"/>
              <a:t>3. Определить возможности, условия, основные направления, формы и методы совершенствования педагогической деятельности по формированию у учащихся профессионального самоопределения.</a:t>
            </a:r>
            <a:endParaRPr lang="en-US" dirty="0"/>
          </a:p>
          <a:p>
            <a:endParaRPr lang="en-US" dirty="0"/>
          </a:p>
        </p:txBody>
      </p:sp>
    </p:spTree>
    <p:extLst>
      <p:ext uri="{BB962C8B-B14F-4D97-AF65-F5344CB8AC3E}">
        <p14:creationId xmlns:p14="http://schemas.microsoft.com/office/powerpoint/2010/main" val="193111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87897"/>
            <a:ext cx="8596668" cy="5353465"/>
          </a:xfrm>
        </p:spPr>
        <p:txBody>
          <a:bodyPr>
            <a:normAutofit lnSpcReduction="10000"/>
          </a:bodyPr>
          <a:lstStyle/>
          <a:p>
            <a:r>
              <a:rPr lang="ru-RU" dirty="0"/>
              <a:t>провести семинар – практикум «Инновационные формы профориентационной работы с обучающимися»</a:t>
            </a:r>
            <a:endParaRPr lang="en-US" sz="1400" dirty="0"/>
          </a:p>
          <a:p>
            <a:pPr marL="0" indent="0">
              <a:buNone/>
            </a:pPr>
            <a:r>
              <a:rPr lang="ru-RU" dirty="0"/>
              <a:t>								Ноябрь 2024 </a:t>
            </a:r>
            <a:endParaRPr lang="en-US" sz="1400" dirty="0"/>
          </a:p>
          <a:p>
            <a:pPr lvl="0"/>
            <a:r>
              <a:rPr lang="ru-RU" dirty="0"/>
              <a:t>С целью пропаганды новых профессий на своих уроках учителям – предметникам ознакомиться «Атласом новых профессий»</a:t>
            </a:r>
            <a:endParaRPr lang="en-US" sz="1400" dirty="0"/>
          </a:p>
          <a:p>
            <a:pPr marL="0" indent="0">
              <a:buNone/>
            </a:pPr>
            <a:r>
              <a:rPr lang="ru-RU" dirty="0"/>
              <a:t>								</a:t>
            </a:r>
            <a:r>
              <a:rPr lang="ru-RU" dirty="0" smtClean="0"/>
              <a:t>Январь </a:t>
            </a:r>
            <a:r>
              <a:rPr lang="ru-RU" dirty="0"/>
              <a:t>– февраль 2024</a:t>
            </a:r>
            <a:endParaRPr lang="en-US" sz="1400" dirty="0"/>
          </a:p>
          <a:p>
            <a:pPr lvl="0"/>
            <a:r>
              <a:rPr lang="ru-RU" dirty="0"/>
              <a:t>С целью коррекции профессионального выбора выпускников, педагогам, выполняющим функции классного руководителя </a:t>
            </a:r>
            <a:r>
              <a:rPr lang="en-US" dirty="0"/>
              <a:t>VIII</a:t>
            </a:r>
            <a:r>
              <a:rPr lang="ru-RU" dirty="0"/>
              <a:t> – </a:t>
            </a:r>
            <a:r>
              <a:rPr lang="en-US" dirty="0"/>
              <a:t>XI </a:t>
            </a:r>
            <a:r>
              <a:rPr lang="ru-RU" dirty="0"/>
              <a:t>классов, ознакомить обучающихся и их родителей с «Атласом новых профессий», с перспективами развития рынка труда, со списком востребованных профессий ближайшего будущего </a:t>
            </a:r>
            <a:endParaRPr lang="en-US" sz="1400" dirty="0"/>
          </a:p>
          <a:p>
            <a:pPr lvl="0"/>
            <a:r>
              <a:rPr lang="ru-RU" dirty="0"/>
              <a:t>Педагогу – психологу:</a:t>
            </a:r>
            <a:endParaRPr lang="en-US" sz="1400" dirty="0"/>
          </a:p>
          <a:p>
            <a:pPr lvl="1"/>
            <a:r>
              <a:rPr lang="ru-RU" dirty="0"/>
              <a:t>организовать консультации с целью оказания помощи учащимся в профессиональном самоопределении;</a:t>
            </a:r>
            <a:endParaRPr lang="en-US" sz="1400" dirty="0"/>
          </a:p>
          <a:p>
            <a:pPr lvl="1"/>
            <a:r>
              <a:rPr lang="ru-RU" dirty="0"/>
              <a:t> разработать и подготовить диагностический комплекс, который необходим для организации профориентационной работы в учреждении образования с учащимися</a:t>
            </a:r>
            <a:endParaRPr lang="en-US" sz="1400" dirty="0"/>
          </a:p>
          <a:p>
            <a:endParaRPr lang="en-US" dirty="0"/>
          </a:p>
        </p:txBody>
      </p:sp>
    </p:spTree>
    <p:extLst>
      <p:ext uri="{BB962C8B-B14F-4D97-AF65-F5344CB8AC3E}">
        <p14:creationId xmlns:p14="http://schemas.microsoft.com/office/powerpoint/2010/main" val="257121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50" y="0"/>
            <a:ext cx="9673753" cy="6858000"/>
          </a:xfrm>
        </p:spPr>
      </p:pic>
    </p:spTree>
    <p:extLst>
      <p:ext uri="{BB962C8B-B14F-4D97-AF65-F5344CB8AC3E}">
        <p14:creationId xmlns:p14="http://schemas.microsoft.com/office/powerpoint/2010/main" val="28234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91" y="3352800"/>
            <a:ext cx="8596668" cy="13208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Картинки спасибо за внимание для презентации (40 фото) ⭐ Мемы и ..."/>
          <p:cNvPicPr>
            <a:picLocks noChangeAspect="1" noChangeArrowheads="1"/>
          </p:cNvPicPr>
          <p:nvPr/>
        </p:nvPicPr>
        <p:blipFill rotWithShape="1">
          <a:blip r:embed="rId2">
            <a:extLst>
              <a:ext uri="{28A0092B-C50C-407E-A947-70E740481C1C}">
                <a14:useLocalDpi xmlns:a14="http://schemas.microsoft.com/office/drawing/2010/main" val="0"/>
              </a:ext>
            </a:extLst>
          </a:blip>
          <a:srcRect b="11349"/>
          <a:stretch/>
        </p:blipFill>
        <p:spPr bwMode="auto">
          <a:xfrm>
            <a:off x="247853" y="0"/>
            <a:ext cx="10339053" cy="687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6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60" y="133350"/>
            <a:ext cx="8596668" cy="707923"/>
          </a:xfrm>
        </p:spPr>
        <p:txBody>
          <a:bodyPr>
            <a:normAutofit/>
          </a:bodyPr>
          <a:lstStyle/>
          <a:p>
            <a:r>
              <a:rPr lang="ru-RU" dirty="0"/>
              <a:t>Вопросы для обсуждения</a:t>
            </a:r>
            <a:endParaRPr lang="en-US" dirty="0"/>
          </a:p>
        </p:txBody>
      </p:sp>
      <p:sp>
        <p:nvSpPr>
          <p:cNvPr id="5" name="Content Placeholder 3"/>
          <p:cNvSpPr txBox="1">
            <a:spLocks/>
          </p:cNvSpPr>
          <p:nvPr/>
        </p:nvSpPr>
        <p:spPr>
          <a:xfrm>
            <a:off x="229660" y="841274"/>
            <a:ext cx="9161990" cy="581670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ru-RU" sz="2000" b="1" dirty="0"/>
              <a:t>Основной вопрос:  </a:t>
            </a:r>
            <a:r>
              <a:rPr lang="ru-RU" sz="2000" dirty="0"/>
              <a:t>Профессиональное самоопределение как средство социализации и адаптации учащихся в современных условиях (до 20 мин)</a:t>
            </a:r>
            <a:r>
              <a:rPr lang="ru-RU" sz="2000" b="1" i="1" dirty="0"/>
              <a:t/>
            </a:r>
            <a:br>
              <a:rPr lang="ru-RU" sz="2000" b="1" i="1" dirty="0"/>
            </a:br>
            <a:r>
              <a:rPr lang="ru-RU" sz="2000" b="1" i="1" dirty="0"/>
              <a:t>								Козел А.С., заместитель 										</a:t>
            </a:r>
            <a:r>
              <a:rPr lang="ru-BY" sz="2000" b="1" i="1" dirty="0" smtClean="0"/>
              <a:t>		</a:t>
            </a:r>
            <a:r>
              <a:rPr lang="ru-RU" sz="2000" b="1" i="1" dirty="0" smtClean="0"/>
              <a:t>директор</a:t>
            </a:r>
            <a:r>
              <a:rPr lang="ru-BY" sz="2000" b="1" i="1" dirty="0" smtClean="0"/>
              <a:t>а</a:t>
            </a:r>
            <a:r>
              <a:rPr lang="ru-RU" sz="2000" b="1" i="1" dirty="0" smtClean="0"/>
              <a:t> </a:t>
            </a:r>
            <a:r>
              <a:rPr lang="ru-RU" sz="2000" b="1" i="1" dirty="0"/>
              <a:t>по воспитательной </a:t>
            </a:r>
            <a:r>
              <a:rPr lang="ru-RU" sz="2000" b="1" i="1" dirty="0" smtClean="0"/>
              <a:t>работе</a:t>
            </a:r>
            <a:endParaRPr lang="en-US" sz="2000" dirty="0"/>
          </a:p>
          <a:p>
            <a:r>
              <a:rPr lang="ru-RU" sz="2000" dirty="0"/>
              <a:t>Роль классного руководителя в формировании у обучающихся качеств личности, направленных на профессиональное самоопределение</a:t>
            </a:r>
            <a:br>
              <a:rPr lang="ru-RU" sz="2000" dirty="0"/>
            </a:br>
            <a:r>
              <a:rPr lang="ru-RU" sz="2000" dirty="0"/>
              <a:t>								</a:t>
            </a:r>
            <a:r>
              <a:rPr lang="ru-RU" sz="2000" b="1" i="1" dirty="0" smtClean="0"/>
              <a:t>Яцкевич </a:t>
            </a:r>
            <a:r>
              <a:rPr lang="ru-RU" sz="2000" b="1" i="1" dirty="0"/>
              <a:t>Е.И., </a:t>
            </a:r>
            <a:r>
              <a:rPr lang="ru-RU" sz="2000" b="1" i="1" dirty="0" smtClean="0"/>
              <a:t>классный 				</a:t>
            </a:r>
            <a:r>
              <a:rPr lang="ru-RU" sz="2000" b="1" i="1" dirty="0"/>
              <a:t>	</a:t>
            </a:r>
            <a:r>
              <a:rPr lang="ru-BY" sz="2000" b="1" i="1" dirty="0" smtClean="0"/>
              <a:t>								</a:t>
            </a:r>
            <a:r>
              <a:rPr lang="ru-RU" sz="2000" b="1" i="1" dirty="0" smtClean="0"/>
              <a:t>руководитель </a:t>
            </a:r>
            <a:r>
              <a:rPr lang="ru-RU" sz="2000" b="1" i="1" dirty="0"/>
              <a:t>11 </a:t>
            </a:r>
            <a:r>
              <a:rPr lang="ru-RU" sz="2000" b="1" i="1" dirty="0" smtClean="0"/>
              <a:t>класса</a:t>
            </a:r>
            <a:endParaRPr lang="ru-BY" sz="2000" b="1" i="1" dirty="0" smtClean="0"/>
          </a:p>
          <a:p>
            <a:r>
              <a:rPr lang="ru-RU" sz="2000" dirty="0"/>
              <a:t>Реализация целей профориентационной работы на I ступени общего среднего образования (из опыта работы)</a:t>
            </a:r>
            <a:br>
              <a:rPr lang="ru-RU" sz="2000" dirty="0"/>
            </a:br>
            <a:r>
              <a:rPr lang="ru-RU" sz="2000" dirty="0"/>
              <a:t>								</a:t>
            </a:r>
            <a:r>
              <a:rPr lang="ru-RU" sz="2000" b="1" i="1" dirty="0"/>
              <a:t>Иванькова О.В., классный 										</a:t>
            </a:r>
            <a:r>
              <a:rPr lang="ru-BY" sz="2000" b="1" i="1" dirty="0" smtClean="0"/>
              <a:t>		</a:t>
            </a:r>
            <a:r>
              <a:rPr lang="ru-RU" sz="2000" b="1" i="1" dirty="0" smtClean="0"/>
              <a:t>руководитель </a:t>
            </a:r>
            <a:r>
              <a:rPr lang="ru-RU" sz="2000" b="1" i="1" dirty="0"/>
              <a:t>2 «Б» </a:t>
            </a:r>
            <a:r>
              <a:rPr lang="ru-RU" sz="2000" b="1" i="1" dirty="0" smtClean="0"/>
              <a:t>класса</a:t>
            </a:r>
            <a:endParaRPr lang="ru-BY" sz="2000" b="1" i="1" dirty="0" smtClean="0"/>
          </a:p>
          <a:p>
            <a:r>
              <a:rPr lang="ru-RU" sz="2000" dirty="0"/>
              <a:t>Современные формы работы классного руководителя по   </a:t>
            </a:r>
            <a:r>
              <a:rPr lang="ru-RU" sz="2000" dirty="0" smtClean="0"/>
              <a:t>профориентации </a:t>
            </a:r>
            <a:r>
              <a:rPr lang="ru-RU" sz="2000" dirty="0"/>
              <a:t>с              учащимися на II и III ступени общего среднего 	образования (из опыта работы)</a:t>
            </a:r>
            <a:br>
              <a:rPr lang="ru-RU" sz="2000" dirty="0"/>
            </a:br>
            <a:r>
              <a:rPr lang="ru-RU" sz="2000" dirty="0"/>
              <a:t>								</a:t>
            </a:r>
            <a:r>
              <a:rPr lang="ru-RU" sz="2000" b="1" i="1" dirty="0"/>
              <a:t>Грищенко Ю.И., классный 										</a:t>
            </a:r>
            <a:r>
              <a:rPr lang="ru-BY" sz="2000" b="1" i="1" dirty="0" smtClean="0"/>
              <a:t>		</a:t>
            </a:r>
            <a:r>
              <a:rPr lang="ru-RU" sz="2000" b="1" i="1" dirty="0" smtClean="0"/>
              <a:t>руководитель </a:t>
            </a:r>
            <a:r>
              <a:rPr lang="ru-RU" sz="2000" b="1" i="1" dirty="0"/>
              <a:t>9 класса</a:t>
            </a:r>
            <a:endParaRPr lang="en-US" sz="2000" dirty="0"/>
          </a:p>
        </p:txBody>
      </p:sp>
    </p:spTree>
    <p:extLst>
      <p:ext uri="{BB962C8B-B14F-4D97-AF65-F5344CB8AC3E}">
        <p14:creationId xmlns:p14="http://schemas.microsoft.com/office/powerpoint/2010/main" val="239158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60" y="133350"/>
            <a:ext cx="8596668" cy="707923"/>
          </a:xfrm>
        </p:spPr>
        <p:txBody>
          <a:bodyPr>
            <a:normAutofit/>
          </a:bodyPr>
          <a:lstStyle/>
          <a:p>
            <a:r>
              <a:rPr lang="ru-RU" dirty="0"/>
              <a:t>Вопросы для обсуждения</a:t>
            </a:r>
            <a:endParaRPr lang="en-US" dirty="0"/>
          </a:p>
        </p:txBody>
      </p:sp>
      <p:sp>
        <p:nvSpPr>
          <p:cNvPr id="5" name="Content Placeholder 3"/>
          <p:cNvSpPr txBox="1">
            <a:spLocks/>
          </p:cNvSpPr>
          <p:nvPr/>
        </p:nvSpPr>
        <p:spPr>
          <a:xfrm>
            <a:off x="229660" y="841274"/>
            <a:ext cx="9161990" cy="581670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ru-RU" sz="2000" dirty="0"/>
              <a:t>Методические техники и приёмы, способствующие развитию навыков профессионального самоопределения у учащихся в ходе урочной деятельности</a:t>
            </a:r>
            <a:br>
              <a:rPr lang="ru-RU" sz="2000" dirty="0"/>
            </a:br>
            <a:r>
              <a:rPr lang="ru-RU" sz="2000" dirty="0"/>
              <a:t>							</a:t>
            </a:r>
            <a:r>
              <a:rPr lang="ru-RU" sz="2000" b="1" i="1" dirty="0"/>
              <a:t>       Новик Ж.Г., учитель </a:t>
            </a:r>
            <a:r>
              <a:rPr lang="ru-RU" sz="2000" b="1" i="1" dirty="0" smtClean="0"/>
              <a:t>математики</a:t>
            </a:r>
            <a:endParaRPr lang="ru-BY" sz="2000" b="1" i="1" dirty="0" smtClean="0"/>
          </a:p>
          <a:p>
            <a:pPr lvl="0"/>
            <a:r>
              <a:rPr lang="ru-RU" sz="2000" dirty="0"/>
              <a:t>Научно-методические основы школьной профориентации. 	Профориентация и психология																			</a:t>
            </a:r>
            <a:r>
              <a:rPr lang="ru-RU" sz="2000" b="1" i="1" dirty="0" smtClean="0"/>
              <a:t>Хомутовская </a:t>
            </a:r>
            <a:r>
              <a:rPr lang="ru-RU" sz="2000" b="1" i="1" dirty="0"/>
              <a:t>Н.В., педагог  </a:t>
            </a:r>
            <a:r>
              <a:rPr lang="ru-RU" sz="2000" b="1" i="1" dirty="0" smtClean="0"/>
              <a:t>психолог</a:t>
            </a:r>
            <a:endParaRPr lang="ru-BY" sz="2000" b="1" i="1" dirty="0" smtClean="0"/>
          </a:p>
          <a:p>
            <a:pPr lvl="0"/>
            <a:r>
              <a:rPr lang="ru-RU" sz="2000" dirty="0"/>
              <a:t>Взаимодействие семьи и школы как важнейшее условие  повышения эффективности  профориентационной работы с обучающимися   </a:t>
            </a:r>
            <a:br>
              <a:rPr lang="ru-RU" sz="2000" dirty="0"/>
            </a:br>
            <a:r>
              <a:rPr lang="ru-RU" sz="2000" dirty="0"/>
              <a:t>							</a:t>
            </a:r>
            <a:r>
              <a:rPr lang="ru-BY" sz="2000" dirty="0" smtClean="0"/>
              <a:t>	</a:t>
            </a:r>
            <a:r>
              <a:rPr lang="ru-RU" sz="2000" b="1" i="1" dirty="0" smtClean="0"/>
              <a:t>Свико </a:t>
            </a:r>
            <a:r>
              <a:rPr lang="ru-RU" sz="2000" b="1" i="1" dirty="0"/>
              <a:t>Д.А., классный </a:t>
            </a:r>
            <a:r>
              <a:rPr lang="ru-BY" sz="2000" b="1" i="1" dirty="0" smtClean="0"/>
              <a:t>													</a:t>
            </a:r>
            <a:r>
              <a:rPr lang="ru-RU" sz="2000" b="1" i="1" dirty="0" smtClean="0"/>
              <a:t>руководитель </a:t>
            </a:r>
            <a:r>
              <a:rPr lang="ru-RU" sz="2000" b="1" i="1" dirty="0"/>
              <a:t>6 </a:t>
            </a:r>
            <a:r>
              <a:rPr lang="ru-RU" sz="2000" b="1" i="1" dirty="0" smtClean="0"/>
              <a:t>класса</a:t>
            </a:r>
            <a:endParaRPr lang="ru-BY" sz="2000" b="1" i="1" dirty="0" smtClean="0"/>
          </a:p>
        </p:txBody>
      </p:sp>
    </p:spTree>
    <p:extLst>
      <p:ext uri="{BB962C8B-B14F-4D97-AF65-F5344CB8AC3E}">
        <p14:creationId xmlns:p14="http://schemas.microsoft.com/office/powerpoint/2010/main" val="263992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4800" b="1" dirty="0" smtClean="0">
                <a:effectLst>
                  <a:outerShdw blurRad="38100" dist="38100" dir="2700000" algn="tl">
                    <a:srgbClr val="000000">
                      <a:alpha val="43137"/>
                    </a:srgbClr>
                  </a:outerShdw>
                </a:effectLst>
              </a:rPr>
              <a:t>Принципы </a:t>
            </a:r>
            <a:r>
              <a:rPr lang="ru-RU" sz="4800" b="1" dirty="0">
                <a:effectLst>
                  <a:outerShdw blurRad="38100" dist="38100" dir="2700000" algn="tl">
                    <a:srgbClr val="000000">
                      <a:alpha val="43137"/>
                    </a:srgbClr>
                  </a:outerShdw>
                </a:effectLst>
              </a:rPr>
              <a:t>профориентационной </a:t>
            </a:r>
            <a:r>
              <a:rPr lang="ru-RU" sz="4800" b="1" dirty="0" smtClean="0">
                <a:effectLst>
                  <a:outerShdw blurRad="38100" dist="38100" dir="2700000" algn="tl">
                    <a:srgbClr val="000000">
                      <a:alpha val="43137"/>
                    </a:srgbClr>
                  </a:outerShdw>
                </a:effectLst>
              </a:rPr>
              <a:t>деятельности</a:t>
            </a:r>
            <a:endParaRPr lang="en-US" sz="48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r>
              <a:rPr lang="ru-BY" sz="1800" i="1" dirty="0" smtClean="0"/>
              <a:t>А</a:t>
            </a:r>
            <a:r>
              <a:rPr lang="ru-RU" sz="1800" i="1" dirty="0" smtClean="0"/>
              <a:t>ктуальной </a:t>
            </a:r>
            <a:r>
              <a:rPr lang="ru-RU" sz="1800" i="1" dirty="0"/>
              <a:t>проблемой и задачей является обеспечение принципов научности, системности и последовательности в осуществлении профориентационной </a:t>
            </a:r>
            <a:r>
              <a:rPr lang="ru-RU" sz="1800" i="1" dirty="0" smtClean="0"/>
              <a:t>деятельности</a:t>
            </a:r>
            <a:r>
              <a:rPr lang="ru-BY" sz="1800" i="1" dirty="0" smtClean="0"/>
              <a:t>.</a:t>
            </a:r>
            <a:endParaRPr lang="en-US" sz="1800" i="1" dirty="0"/>
          </a:p>
        </p:txBody>
      </p:sp>
    </p:spTree>
    <p:extLst>
      <p:ext uri="{BB962C8B-B14F-4D97-AF65-F5344CB8AC3E}">
        <p14:creationId xmlns:p14="http://schemas.microsoft.com/office/powerpoint/2010/main" val="252131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175"/>
            <a:ext cx="8596668" cy="1320800"/>
          </a:xfrm>
        </p:spPr>
        <p:txBody>
          <a:bodyPr>
            <a:normAutofit/>
          </a:bodyPr>
          <a:lstStyle/>
          <a:p>
            <a:r>
              <a:rPr lang="ru-RU" sz="4800" b="1">
                <a:effectLst>
                  <a:outerShdw blurRad="38100" dist="38100" dir="2700000" algn="tl">
                    <a:srgbClr val="000000">
                      <a:alpha val="43137"/>
                    </a:srgbClr>
                  </a:outerShdw>
                </a:effectLst>
              </a:rPr>
              <a:t>Принцип научности</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04951"/>
            <a:ext cx="8596668" cy="4536412"/>
          </a:xfrm>
        </p:spPr>
        <p:txBody>
          <a:bodyPr>
            <a:normAutofit/>
          </a:bodyPr>
          <a:lstStyle/>
          <a:p>
            <a:r>
              <a:rPr lang="ru-RU" sz="2800" dirty="0"/>
              <a:t>заключается в использовании знаний общей, возрастной и педагогической психологии, психологии труда в процессе работы по формированию у обучающегоя навыков осознанного выбора</a:t>
            </a:r>
            <a:endParaRPr lang="en-US" sz="2800" dirty="0"/>
          </a:p>
        </p:txBody>
      </p:sp>
    </p:spTree>
    <p:extLst>
      <p:ext uri="{BB962C8B-B14F-4D97-AF65-F5344CB8AC3E}">
        <p14:creationId xmlns:p14="http://schemas.microsoft.com/office/powerpoint/2010/main" val="195826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175"/>
            <a:ext cx="8596668" cy="1320800"/>
          </a:xfrm>
        </p:spPr>
        <p:txBody>
          <a:bodyPr>
            <a:normAutofit/>
          </a:bodyPr>
          <a:lstStyle/>
          <a:p>
            <a:r>
              <a:rPr lang="ru-RU" sz="4800" b="1" dirty="0">
                <a:effectLst>
                  <a:outerShdw blurRad="38100" dist="38100" dir="2700000" algn="tl">
                    <a:srgbClr val="000000">
                      <a:alpha val="43137"/>
                    </a:srgbClr>
                  </a:outerShdw>
                </a:effectLst>
              </a:rPr>
              <a:t>Принцип системности</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04951"/>
            <a:ext cx="8596668" cy="4536412"/>
          </a:xfrm>
        </p:spPr>
        <p:txBody>
          <a:bodyPr>
            <a:normAutofit/>
          </a:bodyPr>
          <a:lstStyle/>
          <a:p>
            <a:r>
              <a:rPr lang="ru-RU" sz="2800" dirty="0"/>
              <a:t>включает в себя создание профессионального сообщества педагогов, обеспечивающих сопровождение профессионального выбора учащегося на уроках (учителя-предместники), во внеурочной деятельности (классный руководитель, педагог социальный, педагог – психолог), в творческой деятельности (педагоги дополнительного образования);</a:t>
            </a:r>
            <a:endParaRPr lang="en-US" sz="3600" dirty="0"/>
          </a:p>
        </p:txBody>
      </p:sp>
    </p:spTree>
    <p:extLst>
      <p:ext uri="{BB962C8B-B14F-4D97-AF65-F5344CB8AC3E}">
        <p14:creationId xmlns:p14="http://schemas.microsoft.com/office/powerpoint/2010/main" val="216447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175"/>
            <a:ext cx="8596668" cy="1320800"/>
          </a:xfrm>
        </p:spPr>
        <p:txBody>
          <a:bodyPr>
            <a:normAutofit fontScale="90000"/>
          </a:bodyPr>
          <a:lstStyle/>
          <a:p>
            <a:r>
              <a:rPr lang="ru-RU" sz="4800" b="1" dirty="0">
                <a:effectLst>
                  <a:outerShdw blurRad="38100" dist="38100" dir="2700000" algn="tl">
                    <a:srgbClr val="000000">
                      <a:alpha val="43137"/>
                    </a:srgbClr>
                  </a:outerShdw>
                </a:effectLst>
              </a:rPr>
              <a:t>Принцип </a:t>
            </a:r>
            <a:r>
              <a:rPr lang="ru-BY" sz="4800" b="1" dirty="0" smtClean="0">
                <a:effectLst>
                  <a:outerShdw blurRad="38100" dist="38100" dir="2700000" algn="tl">
                    <a:srgbClr val="000000">
                      <a:alpha val="43137"/>
                    </a:srgbClr>
                  </a:outerShdw>
                </a:effectLst>
              </a:rPr>
              <a:t>последовательности</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04951"/>
            <a:ext cx="8596668" cy="4536412"/>
          </a:xfrm>
        </p:spPr>
        <p:txBody>
          <a:bodyPr>
            <a:noAutofit/>
          </a:bodyPr>
          <a:lstStyle/>
          <a:p>
            <a:r>
              <a:rPr lang="ru-RU" sz="2800" dirty="0"/>
              <a:t>раскрывает необходимость постепенного «погружения», а не «окунания», учащегося в профессиональную среду и ситуацию необходимости делать профвыбор, а также «наращивание» знаний учащихся о мире профессий от общей осведомленности о сферах профессиональной деятельности членов семьи до уверенности в личном выборе конкретной специальности. Метафорично это можно представить, как от «профессионального пробуждения до профессионального убеждения»</a:t>
            </a:r>
            <a:endParaRPr lang="en-US" sz="4800" dirty="0"/>
          </a:p>
        </p:txBody>
      </p:sp>
    </p:spTree>
    <p:extLst>
      <p:ext uri="{BB962C8B-B14F-4D97-AF65-F5344CB8AC3E}">
        <p14:creationId xmlns:p14="http://schemas.microsoft.com/office/powerpoint/2010/main" val="393885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190440" cy="1826581"/>
          </a:xfrm>
        </p:spPr>
        <p:txBody>
          <a:bodyPr>
            <a:noAutofit/>
          </a:bodyPr>
          <a:lstStyle/>
          <a:p>
            <a:r>
              <a:rPr lang="ru-RU" sz="4800" b="1" dirty="0" smtClean="0">
                <a:effectLst>
                  <a:outerShdw blurRad="38100" dist="38100" dir="2700000" algn="tl">
                    <a:srgbClr val="000000">
                      <a:alpha val="43137"/>
                    </a:srgbClr>
                  </a:outerShdw>
                </a:effectLst>
              </a:rPr>
              <a:t>Основные </a:t>
            </a:r>
            <a:r>
              <a:rPr lang="ru-RU" sz="4800" b="1" dirty="0">
                <a:effectLst>
                  <a:outerShdw blurRad="38100" dist="38100" dir="2700000" algn="tl">
                    <a:srgbClr val="000000">
                      <a:alpha val="43137"/>
                    </a:srgbClr>
                  </a:outerShdw>
                </a:effectLst>
              </a:rPr>
              <a:t>направления профессиональной </a:t>
            </a:r>
            <a:r>
              <a:rPr lang="ru-RU" sz="4800" b="1" dirty="0" smtClean="0">
                <a:effectLst>
                  <a:outerShdw blurRad="38100" dist="38100" dir="2700000" algn="tl">
                    <a:srgbClr val="000000">
                      <a:alpha val="43137"/>
                    </a:srgbClr>
                  </a:outerShdw>
                </a:effectLst>
              </a:rPr>
              <a:t>ориентации</a:t>
            </a:r>
            <a:endParaRPr lang="en-US" sz="48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r>
              <a:rPr lang="ru-RU" sz="1800" i="1" dirty="0"/>
              <a:t>В профессиональной ориентации выделяют основные направления: профессиональное просвещение (профинформация и профпропаганда), профессиография, профессиональная диагностика, профессиональная консультация, профессиональный отбор (подбор) и профессиональная адаптация.</a:t>
            </a:r>
            <a:endParaRPr lang="en-US" sz="1800" i="1" dirty="0"/>
          </a:p>
        </p:txBody>
      </p:sp>
    </p:spTree>
    <p:extLst>
      <p:ext uri="{BB962C8B-B14F-4D97-AF65-F5344CB8AC3E}">
        <p14:creationId xmlns:p14="http://schemas.microsoft.com/office/powerpoint/2010/main" val="33739374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102</TotalTime>
  <Words>1127</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«Профессиональное самоопределение как средство социализации и адаптации учащихся в современных условиях»</vt:lpstr>
      <vt:lpstr>Цели и задачи</vt:lpstr>
      <vt:lpstr>Вопросы для обсуждения</vt:lpstr>
      <vt:lpstr>Вопросы для обсуждения</vt:lpstr>
      <vt:lpstr>Принципы профориентационной деятельности</vt:lpstr>
      <vt:lpstr>Принцип научности</vt:lpstr>
      <vt:lpstr>Принцип системности</vt:lpstr>
      <vt:lpstr>Принцип последовательности</vt:lpstr>
      <vt:lpstr>Основные направления профессиональной ориентации</vt:lpstr>
      <vt:lpstr>Профессиональное просвещение</vt:lpstr>
      <vt:lpstr>Профессиография </vt:lpstr>
      <vt:lpstr>Профессиональная адаптация </vt:lpstr>
      <vt:lpstr>Классные часы </vt:lpstr>
      <vt:lpstr>Дни открытых дверей</vt:lpstr>
      <vt:lpstr>Производственные экскурсии</vt:lpstr>
      <vt:lpstr>Ярмарка вакансий</vt:lpstr>
      <vt:lpstr>Встречи с представителями предприятий, организаций, учреждений</vt:lpstr>
      <vt:lpstr>Мероприятия военно – патриотической и профориентационной направленности</vt:lpstr>
      <vt:lpstr>Проект решения педагогического совета от 28.12.2023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«Профессиональное самоопределение как средство социализации и адаптации учащихся в современных условиях»</dc:title>
  <dc:creator>Mark Rudyak</dc:creator>
  <cp:lastModifiedBy>Mark Rudyak</cp:lastModifiedBy>
  <cp:revision>9</cp:revision>
  <dcterms:created xsi:type="dcterms:W3CDTF">2023-12-27T08:47:55Z</dcterms:created>
  <dcterms:modified xsi:type="dcterms:W3CDTF">2023-12-28T06:15:19Z</dcterms:modified>
</cp:coreProperties>
</file>